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Archivo Light"/>
      <p:regular r:id="rId20"/>
      <p:bold r:id="rId21"/>
      <p:italic r:id="rId22"/>
      <p:boldItalic r:id="rId23"/>
    </p:embeddedFont>
    <p:embeddedFont>
      <p:font typeface="Archivo Medium"/>
      <p:regular r:id="rId24"/>
      <p:bold r:id="rId25"/>
      <p:italic r:id="rId26"/>
      <p:boldItalic r:id="rId27"/>
    </p:embeddedFont>
    <p:embeddedFont>
      <p:font typeface="Archivo"/>
      <p:regular r:id="rId28"/>
      <p:bold r:id="rId29"/>
      <p:italic r:id="rId30"/>
      <p:boldItalic r:id="rId31"/>
    </p:embeddedFont>
    <p:embeddedFont>
      <p:font typeface="Archivo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-boldItalic.fntdata"/><Relationship Id="rId30" Type="http://schemas.openxmlformats.org/officeDocument/2006/relationships/font" Target="fonts/Archivo-italic.fntdata"/><Relationship Id="rId33" Type="http://schemas.openxmlformats.org/officeDocument/2006/relationships/font" Target="fonts/ArchivoSemiBold-bold.fntdata"/><Relationship Id="rId32" Type="http://schemas.openxmlformats.org/officeDocument/2006/relationships/font" Target="fonts/ArchivoSemiBold-regular.fntdata"/><Relationship Id="rId35" Type="http://schemas.openxmlformats.org/officeDocument/2006/relationships/font" Target="fonts/ArchivoSemiBold-boldItalic.fntdata"/><Relationship Id="rId34" Type="http://schemas.openxmlformats.org/officeDocument/2006/relationships/font" Target="fonts/ArchivoSemiBold-italic.fntdata"/><Relationship Id="rId20" Type="http://schemas.openxmlformats.org/officeDocument/2006/relationships/font" Target="fonts/ArchivoLight-regular.fntdata"/><Relationship Id="rId22" Type="http://schemas.openxmlformats.org/officeDocument/2006/relationships/font" Target="fonts/ArchivoLight-italic.fntdata"/><Relationship Id="rId21" Type="http://schemas.openxmlformats.org/officeDocument/2006/relationships/font" Target="fonts/ArchivoLight-bold.fntdata"/><Relationship Id="rId24" Type="http://schemas.openxmlformats.org/officeDocument/2006/relationships/font" Target="fonts/ArchivoMedium-regular.fntdata"/><Relationship Id="rId23" Type="http://schemas.openxmlformats.org/officeDocument/2006/relationships/font" Target="fonts/ArchivoLight-boldItalic.fntdata"/><Relationship Id="rId26" Type="http://schemas.openxmlformats.org/officeDocument/2006/relationships/font" Target="fonts/ArchivoMedium-italic.fntdata"/><Relationship Id="rId25" Type="http://schemas.openxmlformats.org/officeDocument/2006/relationships/font" Target="fonts/ArchivoMedium-bold.fntdata"/><Relationship Id="rId28" Type="http://schemas.openxmlformats.org/officeDocument/2006/relationships/font" Target="fonts/Archivo-regular.fntdata"/><Relationship Id="rId27" Type="http://schemas.openxmlformats.org/officeDocument/2006/relationships/font" Target="fonts/ArchivoMedium-boldItalic.fntdata"/><Relationship Id="rId29" Type="http://schemas.openxmlformats.org/officeDocument/2006/relationships/font" Target="fonts/Archiv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bf7d12d10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bf7d12d10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bf7d12d10_0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bf7d12d10_0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8bf7d12d1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8bf7d12d1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8bf7d12d1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8bf7d12d1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bf7d12d1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8bf7d12d1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8bf7d12d10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8bf7d12d10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bf7d12d10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bf7d12d10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bf7d12d10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bf7d12d10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8bf7d12d1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8bf7d12d1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8bf7d12d1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8bf7d12d1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8bf7d12d1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8bf7d12d1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8bf7d12d10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8bf7d12d10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bf7d12d10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bf7d12d10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0" name="Google Shape;70;p16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71" name="Google Shape;71;p16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9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9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9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9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6" name="Google Shape;96;p19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7" name="Google Shape;97;p19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8" name="Google Shape;98;p19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9" name="Google Shape;99;p19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0" name="Google Shape;100;p19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1" name="Google Shape;101;p19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2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2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4" name="Google Shape;234;p27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240" name="Google Shape;240;p28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5" name="Google Shape;245;p28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0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1" name="Google Shape;271;p30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3" name="Google Shape;273;p30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0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30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30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83" name="Google Shape;283;p31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84" name="Google Shape;284;p31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85" name="Google Shape;285;p31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86" name="Google Shape;286;p31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313" name="Google Shape;313;p33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4" name="Google Shape;314;p33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3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34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3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5" name="Google Shape;325;p34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5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332" name="Google Shape;332;p35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36" name="Google Shape;336;p36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337" name="Google Shape;337;p36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338" name="Google Shape;338;p36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36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40" name="Google Shape;340;p36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6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37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3" name="Google Shape;353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38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59" name="Google Shape;359;p39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0" name="Google Shape;360;p39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9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2" name="Google Shape;362;p39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3" name="Google Shape;363;p39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4" name="Google Shape;364;p39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5" name="Google Shape;365;p39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6" name="Google Shape;366;p39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7" name="Google Shape;367;p39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9" name="Google Shape;369;p39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9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9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76" name="Google Shape;376;p40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77" name="Google Shape;377;p40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40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1" name="Google Shape;381;p40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2" name="Google Shape;382;p40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3" name="Google Shape;383;p40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4" name="Google Shape;384;p40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5" name="Google Shape;385;p40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6" name="Google Shape;386;p40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7" name="Google Shape;387;p40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8" name="Google Shape;388;p40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9" name="Google Shape;389;p40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0" name="Google Shape;390;p40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1" name="Google Shape;391;p40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2" name="Google Shape;392;p40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0" name="Google Shape;410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5" name="Google Shape;415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6" name="Google Shape;41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5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5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5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5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5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7" name="Google Shape;437;p5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5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5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5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5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5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5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5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5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5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2" name="Google Shape;452;p5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5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5" name="Google Shape;455;p5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5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4" name="Google Shape;464;p5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5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5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5" name="Google Shape;475;p5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9" name="Google Shape;479;p5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0" name="Google Shape;480;p5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6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6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6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361975" y="2691700"/>
            <a:ext cx="5475900" cy="223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Predictive Modeling of Energy Consumption in IoT Communication Networks</a:t>
            </a:r>
            <a:endParaRPr b="1" sz="2300">
              <a:solidFill>
                <a:srgbClr val="E6ED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2"/>
          <p:cNvSpPr txBox="1"/>
          <p:nvPr>
            <p:ph idx="1" type="subTitle"/>
          </p:nvPr>
        </p:nvSpPr>
        <p:spPr>
          <a:xfrm>
            <a:off x="6425875" y="3452225"/>
            <a:ext cx="2350800" cy="147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br>
              <a:rPr lang="en"/>
            </a:br>
            <a:br>
              <a:rPr lang="en"/>
            </a:br>
            <a:r>
              <a:rPr b="1" lang="en">
                <a:latin typeface="Archivo"/>
                <a:ea typeface="Archivo"/>
                <a:cs typeface="Archivo"/>
                <a:sym typeface="Archivo"/>
              </a:rPr>
              <a:t>Stuti Kumari </a:t>
            </a:r>
            <a:r>
              <a:rPr lang="en"/>
              <a:t>- </a:t>
            </a:r>
            <a:r>
              <a:rPr b="1" lang="en" sz="105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AJU/241581</a:t>
            </a:r>
            <a:endParaRPr sz="1050">
              <a:solidFill>
                <a:srgbClr val="E6ED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Arjit Prakher - AJU/241367</a:t>
            </a:r>
            <a:endParaRPr b="1" sz="1050">
              <a:solidFill>
                <a:srgbClr val="E6ED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E6ED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2"/>
          <p:cNvSpPr txBox="1"/>
          <p:nvPr>
            <p:ph idx="2" type="subTitle"/>
          </p:nvPr>
        </p:nvSpPr>
        <p:spPr>
          <a:xfrm>
            <a:off x="361975" y="369300"/>
            <a:ext cx="2811900" cy="5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ARKA JAIN UNIVERSITY | </a:t>
            </a:r>
            <a:r>
              <a:rPr lang="en"/>
              <a:t>IBM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75" y="138313"/>
            <a:ext cx="1423200" cy="13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325" y="138325"/>
            <a:ext cx="1785675" cy="13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73" name="Google Shape;573;p71"/>
          <p:cNvSpPr txBox="1"/>
          <p:nvPr>
            <p:ph type="title"/>
          </p:nvPr>
        </p:nvSpPr>
        <p:spPr>
          <a:xfrm>
            <a:off x="361975" y="2184250"/>
            <a:ext cx="3100200" cy="110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Energy_consumed vs Data_size: </a:t>
            </a: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Following</a:t>
            </a: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 shows a graph between energy consumed in joules by a device based on the data size in bytes.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74" name="Google Shape;574;p71"/>
          <p:cNvSpPr txBox="1"/>
          <p:nvPr>
            <p:ph idx="2" type="subTitle"/>
          </p:nvPr>
        </p:nvSpPr>
        <p:spPr>
          <a:xfrm>
            <a:off x="361975" y="369300"/>
            <a:ext cx="27195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pic>
        <p:nvPicPr>
          <p:cNvPr id="575" name="Google Shape;5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675" y="1446175"/>
            <a:ext cx="4679575" cy="35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2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1" name="Google Shape;581;p72"/>
          <p:cNvSpPr txBox="1"/>
          <p:nvPr>
            <p:ph type="title"/>
          </p:nvPr>
        </p:nvSpPr>
        <p:spPr>
          <a:xfrm>
            <a:off x="361975" y="1322325"/>
            <a:ext cx="3100200" cy="128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Energy_consumed vs Operational mode: Following shows a graph between energy consumed in joules by a device based on their operational mode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82" name="Google Shape;582;p72"/>
          <p:cNvSpPr txBox="1"/>
          <p:nvPr>
            <p:ph idx="2" type="subTitle"/>
          </p:nvPr>
        </p:nvSpPr>
        <p:spPr>
          <a:xfrm>
            <a:off x="361975" y="369300"/>
            <a:ext cx="27195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pic>
        <p:nvPicPr>
          <p:cNvPr id="583" name="Google Shape;5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950" y="1322325"/>
            <a:ext cx="4860650" cy="34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2"/>
          <p:cNvSpPr txBox="1"/>
          <p:nvPr/>
        </p:nvSpPr>
        <p:spPr>
          <a:xfrm>
            <a:off x="336750" y="2818550"/>
            <a:ext cx="2986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Lowest Consumption: The High Reliability Sensor, Optimal Efficiency Sensor segment is the most efficient (around 6.500 J).</a:t>
            </a:r>
            <a:endParaRPr sz="11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Highest Consumption: The High Cost Camera Mode segment consumes the most energy (around 17.500 J)</a:t>
            </a:r>
            <a:endParaRPr sz="11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90" name="Google Shape;590;p73"/>
          <p:cNvSpPr txBox="1"/>
          <p:nvPr>
            <p:ph type="title"/>
          </p:nvPr>
        </p:nvSpPr>
        <p:spPr>
          <a:xfrm>
            <a:off x="361975" y="1322325"/>
            <a:ext cx="3100200" cy="128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Energy_consumed vs Protocol: Following shows a graph between energy consumed in joules by a device based on their protocol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91" name="Google Shape;591;p73"/>
          <p:cNvSpPr txBox="1"/>
          <p:nvPr>
            <p:ph idx="2" type="subTitle"/>
          </p:nvPr>
        </p:nvSpPr>
        <p:spPr>
          <a:xfrm>
            <a:off x="361975" y="369300"/>
            <a:ext cx="27195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sp>
        <p:nvSpPr>
          <p:cNvPr id="592" name="Google Shape;592;p73"/>
          <p:cNvSpPr txBox="1"/>
          <p:nvPr/>
        </p:nvSpPr>
        <p:spPr>
          <a:xfrm>
            <a:off x="336750" y="2818550"/>
            <a:ext cx="2986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Most Energy Consuming: WiFi (nearly 20.000 J). </a:t>
            </a:r>
            <a:endParaRPr sz="11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Most Energy Efficient: LoRa (just over 8.000 J). LoRa (Long Range).</a:t>
            </a:r>
            <a:endParaRPr sz="11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Intermediate Consumers: Bluetooth, NB-IoT, and Zigbee all fall between 9.500 J and 13.000 J.</a:t>
            </a:r>
            <a:endParaRPr sz="12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593" name="Google Shape;5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925" y="1443975"/>
            <a:ext cx="4687675" cy="33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4"/>
          <p:cNvSpPr txBox="1"/>
          <p:nvPr>
            <p:ph type="title"/>
          </p:nvPr>
        </p:nvSpPr>
        <p:spPr>
          <a:xfrm>
            <a:off x="404100" y="1213350"/>
            <a:ext cx="8335800" cy="129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This project successfully leveraged a hybrid machine learning approach (Classification, Clustering, and Regression) to deliver a robust, predictive framework for optimizing IoT network performance and energy efficiency.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99" name="Google Shape;599;p74"/>
          <p:cNvSpPr txBox="1"/>
          <p:nvPr>
            <p:ph idx="2" type="subTitle"/>
          </p:nvPr>
        </p:nvSpPr>
        <p:spPr>
          <a:xfrm>
            <a:off x="361975" y="46562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00" name="Google Shape;600;p74"/>
          <p:cNvSpPr txBox="1"/>
          <p:nvPr/>
        </p:nvSpPr>
        <p:spPr>
          <a:xfrm>
            <a:off x="1296750" y="2571750"/>
            <a:ext cx="6550500" cy="1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The models provide clear guidance: prioritize the low-power LoRa protocol where possible, segment maintenance based on the discovered operational modes, and implement a dynamic power cap to eliminate wasted energy in high-signal conditions. </a:t>
            </a:r>
            <a:endParaRPr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These insights ensure the network can achieve greater sustainability, reduced operational costs, and extended device lifespan.</a:t>
            </a:r>
            <a:endParaRPr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/>
          <p:nvPr>
            <p:ph type="title"/>
          </p:nvPr>
        </p:nvSpPr>
        <p:spPr>
          <a:xfrm>
            <a:off x="361975" y="1019475"/>
            <a:ext cx="8163000" cy="3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chivo SemiBold"/>
              <a:buChar char="●"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The explosive growth of Internet of Things (IoT) networks poses a critical challenge: achieving energy efficiency and long-term sustainability. 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chivo SemiBold"/>
              <a:buChar char="●"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Many IoT devices rely on finite battery power, making excessive energy consumption a direct threat to their operational lifespan, scalability, and maintenance costs. 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chivo SemiBold"/>
              <a:buChar char="●"/>
            </a:pPr>
            <a:r>
              <a:rPr lang="en" sz="1400">
                <a:latin typeface="Archivo SemiBold"/>
                <a:ea typeface="Archivo SemiBold"/>
                <a:cs typeface="Archivo SemiBold"/>
                <a:sym typeface="Archivo SemiBold"/>
              </a:rPr>
              <a:t>The network's performance is determined by a complex interplay between device type, communication protocol, and environmental factors.</a:t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08" name="Google Shape;508;p63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idx="1" type="subTitle"/>
          </p:nvPr>
        </p:nvSpPr>
        <p:spPr>
          <a:xfrm>
            <a:off x="6325525" y="698242"/>
            <a:ext cx="2001600" cy="31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C5.0</a:t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4" name="Google Shape;514;p64"/>
          <p:cNvSpPr txBox="1"/>
          <p:nvPr>
            <p:ph type="title"/>
          </p:nvPr>
        </p:nvSpPr>
        <p:spPr>
          <a:xfrm>
            <a:off x="200575" y="1807500"/>
            <a:ext cx="4325400" cy="306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b="1" lang="en" sz="1200">
                <a:latin typeface="Archivo"/>
                <a:ea typeface="Archivo"/>
                <a:cs typeface="Archivo"/>
                <a:sym typeface="Archivo"/>
              </a:rPr>
              <a:t>Avoid Low Signal:</a:t>
            </a:r>
            <a:r>
              <a:rPr lang="en" sz="1100">
                <a:latin typeface="Archivo Medium"/>
                <a:ea typeface="Archivo Medium"/>
                <a:cs typeface="Archivo Medium"/>
                <a:sym typeface="Archivo Medium"/>
              </a:rPr>
              <a:t> Do not attempt transmissions below ∼57.36 signal strength (results in 71% failure).</a:t>
            </a:r>
            <a:endParaRPr sz="11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b="1" lang="en" sz="1200">
                <a:latin typeface="Archivo"/>
                <a:ea typeface="Archivo"/>
                <a:cs typeface="Archivo"/>
                <a:sym typeface="Archivo"/>
              </a:rPr>
              <a:t>Optimal Mode:</a:t>
            </a:r>
            <a:r>
              <a:rPr lang="en" sz="1100">
                <a:latin typeface="Archivo Medium"/>
                <a:ea typeface="Archivo Medium"/>
                <a:cs typeface="Archivo Medium"/>
                <a:sym typeface="Archivo Medium"/>
              </a:rPr>
              <a:t> Reliability is maximized by the combination of high signal strength and high energy efficiency (≤1.842 J).</a:t>
            </a:r>
            <a:endParaRPr sz="11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b="1" lang="en" sz="1200">
                <a:latin typeface="Archivo"/>
                <a:ea typeface="Archivo"/>
                <a:cs typeface="Archivo"/>
                <a:sym typeface="Archivo"/>
              </a:rPr>
              <a:t>Wasted Power:</a:t>
            </a:r>
            <a:r>
              <a:rPr lang="en" sz="1100">
                <a:latin typeface="Archivo Medium"/>
                <a:ea typeface="Archivo Medium"/>
                <a:cs typeface="Archivo Medium"/>
                <a:sym typeface="Archivo Medium"/>
              </a:rPr>
              <a:t> The majority of network operations (Node 4) are likely wasting power. Energy spent above the 1.842 J threshold does not significantly improve success over the network's average. This is the biggest opportunity for energy cost reduction in the network.</a:t>
            </a:r>
            <a:endParaRPr sz="11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515" name="Google Shape;515;p64"/>
          <p:cNvSpPr txBox="1"/>
          <p:nvPr>
            <p:ph idx="2" type="subTitle"/>
          </p:nvPr>
        </p:nvSpPr>
        <p:spPr>
          <a:xfrm>
            <a:off x="361975" y="58485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pic>
        <p:nvPicPr>
          <p:cNvPr id="516" name="Google Shape;5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125" y="1568463"/>
            <a:ext cx="3886275" cy="20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/>
          <p:nvPr>
            <p:ph idx="1" type="subTitle"/>
          </p:nvPr>
        </p:nvSpPr>
        <p:spPr>
          <a:xfrm>
            <a:off x="5503325" y="369300"/>
            <a:ext cx="35175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Predictive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2" name="Google Shape;522;p65"/>
          <p:cNvSpPr txBox="1"/>
          <p:nvPr>
            <p:ph type="title"/>
          </p:nvPr>
        </p:nvSpPr>
        <p:spPr>
          <a:xfrm>
            <a:off x="361975" y="1272325"/>
            <a:ext cx="41391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Top 3 impactful predictors: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Latency – Higher latency = more energy consumed.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Signal Strength – Better signal = less energy used.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Packet Loss – More packet loss = higher energy drain.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23" name="Google Shape;523;p65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</a:t>
            </a:r>
            <a:endParaRPr/>
          </a:p>
        </p:txBody>
      </p:sp>
      <p:pic>
        <p:nvPicPr>
          <p:cNvPr id="524" name="Google Shape;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00" y="2294700"/>
            <a:ext cx="2905950" cy="25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75" y="3112225"/>
            <a:ext cx="5261638" cy="1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361975" y="1127100"/>
            <a:ext cx="4611000" cy="67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Shows the Model Summary, Cluster Quality, and their distributions.</a:t>
            </a:r>
            <a:endParaRPr sz="1400"/>
          </a:p>
        </p:txBody>
      </p:sp>
      <p:sp>
        <p:nvSpPr>
          <p:cNvPr id="531" name="Google Shape;531;p66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sp>
        <p:nvSpPr>
          <p:cNvPr id="532" name="Google Shape;532;p66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33" name="Google Shape;5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3" y="2359150"/>
            <a:ext cx="3396826" cy="25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575" y="1252050"/>
            <a:ext cx="3866226" cy="371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>
            <p:ph type="title"/>
          </p:nvPr>
        </p:nvSpPr>
        <p:spPr>
          <a:xfrm>
            <a:off x="281225" y="2099550"/>
            <a:ext cx="1750800" cy="94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Formation of Clusters using TwoStep Clustering</a:t>
            </a:r>
            <a:endParaRPr sz="1400"/>
          </a:p>
        </p:txBody>
      </p:sp>
      <p:sp>
        <p:nvSpPr>
          <p:cNvPr id="540" name="Google Shape;540;p67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sp>
        <p:nvSpPr>
          <p:cNvPr id="541" name="Google Shape;541;p67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42" name="Google Shape;5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98" y="952500"/>
            <a:ext cx="6514323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/>
          <p:nvPr>
            <p:ph type="title"/>
          </p:nvPr>
        </p:nvSpPr>
        <p:spPr>
          <a:xfrm>
            <a:off x="442675" y="1376975"/>
            <a:ext cx="3630600" cy="287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chivo SemiBold"/>
              <a:buChar char="●"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The distribution plot for Cluster 5 confirms its classification as the 'Optimal Efficiency Sensor' segment. 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chivo SemiBold"/>
              <a:buChar char="●"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The segment's energy consumption is tightly clustered below 10 Joules, demonstrating a consistently high level of energy efficiency, contrasting sharply with the long-tail, high-variance consumption present in the overall network population.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48" name="Google Shape;548;p68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sp>
        <p:nvSpPr>
          <p:cNvPr id="549" name="Google Shape;549;p68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50" name="Google Shape;5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62" y="952500"/>
            <a:ext cx="4318321" cy="40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6" name="Google Shape;556;p69"/>
          <p:cNvSpPr txBox="1"/>
          <p:nvPr>
            <p:ph type="title"/>
          </p:nvPr>
        </p:nvSpPr>
        <p:spPr>
          <a:xfrm>
            <a:off x="361975" y="1066100"/>
            <a:ext cx="5983200" cy="184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chivo SemiBold"/>
                <a:ea typeface="Archivo SemiBold"/>
                <a:cs typeface="Archivo SemiBold"/>
                <a:sym typeface="Archivo SemiBold"/>
              </a:rPr>
              <a:t>An accuracy of 83.4% is excellent for a linear regression model. Since this model predicts a continuous value, "accuracy" here refers to how closely the model's predictions align with the actual energy consumption values (likely measured by R2 or a similar fit-to-test metric). This high percentage demonstrates that your chosen input variables (distance, protocols, operational mode, etc.) are highly effective at explaining the variation in energy consumption across the network.</a:t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57" name="Google Shape;557;p69"/>
          <p:cNvSpPr txBox="1"/>
          <p:nvPr>
            <p:ph idx="2" type="subTitle"/>
          </p:nvPr>
        </p:nvSpPr>
        <p:spPr>
          <a:xfrm>
            <a:off x="361975" y="369300"/>
            <a:ext cx="27195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pic>
        <p:nvPicPr>
          <p:cNvPr id="558" name="Google Shape;5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350" y="1204000"/>
            <a:ext cx="2435325" cy="37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75" y="2993450"/>
            <a:ext cx="5983200" cy="1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/>
          <p:nvPr>
            <p:ph idx="1" type="subTitle"/>
          </p:nvPr>
        </p:nvSpPr>
        <p:spPr>
          <a:xfrm>
            <a:off x="3323675" y="369300"/>
            <a:ext cx="56970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REGRESSION: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TwoStep and Automatic Linear Regression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5" name="Google Shape;565;p70"/>
          <p:cNvSpPr txBox="1"/>
          <p:nvPr>
            <p:ph type="title"/>
          </p:nvPr>
        </p:nvSpPr>
        <p:spPr>
          <a:xfrm>
            <a:off x="302150" y="1573025"/>
            <a:ext cx="4670700" cy="222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 SemiBold"/>
              <a:buChar char="●"/>
            </a:pPr>
            <a:r>
              <a:rPr lang="en" sz="1200">
                <a:latin typeface="Archivo SemiBold"/>
                <a:ea typeface="Archivo SemiBold"/>
                <a:cs typeface="Archivo SemiBold"/>
                <a:sym typeface="Archivo SemiBold"/>
              </a:rPr>
              <a:t>The Predicted by Observed plot confirms the high performance of the Linear Regression model, visually demonstrating a strong, near-perfect alignment between the actual and predicted energy consumption values. </a:t>
            </a:r>
            <a:endParaRPr sz="1200"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 SemiBold"/>
              <a:buChar char="●"/>
            </a:pPr>
            <a:r>
              <a:rPr lang="en" sz="1200">
                <a:latin typeface="Archivo SemiBold"/>
                <a:ea typeface="Archivo SemiBold"/>
                <a:cs typeface="Archivo SemiBold"/>
                <a:sym typeface="Archivo SemiBold"/>
              </a:rPr>
              <a:t>The tight clustering of data along the diagonal line verifies the model's 83.4% accuracy and its robust capability to predict energy_consumed based on the key device and network characteristics</a:t>
            </a:r>
            <a:endParaRPr sz="120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566" name="Google Shape;566;p70"/>
          <p:cNvSpPr txBox="1"/>
          <p:nvPr>
            <p:ph idx="2" type="subTitle"/>
          </p:nvPr>
        </p:nvSpPr>
        <p:spPr>
          <a:xfrm>
            <a:off x="361975" y="369300"/>
            <a:ext cx="27195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RESULTS</a:t>
            </a:r>
            <a:endParaRPr/>
          </a:p>
        </p:txBody>
      </p:sp>
      <p:pic>
        <p:nvPicPr>
          <p:cNvPr id="567" name="Google Shape;5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050" y="952500"/>
            <a:ext cx="3707013" cy="40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